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5" r:id="rId3"/>
    <p:sldId id="257" r:id="rId4"/>
    <p:sldId id="258" r:id="rId5"/>
    <p:sldId id="266" r:id="rId6"/>
    <p:sldId id="267" r:id="rId7"/>
    <p:sldId id="268" r:id="rId8"/>
    <p:sldId id="269" r:id="rId9"/>
    <p:sldId id="270" r:id="rId10"/>
    <p:sldId id="259" r:id="rId11"/>
    <p:sldId id="260" r:id="rId12"/>
    <p:sldId id="261" r:id="rId13"/>
    <p:sldId id="262" r:id="rId14"/>
    <p:sldId id="263" r:id="rId15"/>
    <p:sldId id="264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E175"/>
    <a:srgbClr val="1219AE"/>
    <a:srgbClr val="73B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241144502462694"/>
          <c:y val="7.3764413773146455E-4"/>
          <c:w val="0.65360885827500681"/>
          <c:h val="0.953200290407009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Маломобильная группа населения в г. Балашов</c:v>
                </c:pt>
              </c:strCache>
            </c:strRef>
          </c:tx>
          <c:explosion val="25"/>
          <c:dPt>
            <c:idx val="5"/>
            <c:bubble3D val="0"/>
            <c:explosion val="32"/>
          </c:dPt>
          <c:dLbls>
            <c:dLbl>
              <c:idx val="0"/>
              <c:layout>
                <c:manualLayout>
                  <c:x val="-3.285279126074115E-2"/>
                  <c:y val="6.9614681056110086E-2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0</a:t>
                    </a:r>
                    <a:r>
                      <a:rPr lang="en-US"/>
                      <a:t>,4%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532962812561059E-2"/>
                  <c:y val="3.8923323765059706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9399271728428652E-3"/>
                  <c:y val="-4.9515170149053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2032228977142116E-3"/>
                  <c:y val="4.4785075560079875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6808994402920758E-2"/>
                  <c:y val="2.584467358923944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4605182757471434E-2"/>
                  <c:y val="-0.1166895538738589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Дети-инвалиды</c:v>
                </c:pt>
                <c:pt idx="1">
                  <c:v>Инвалиды (кроме детей)</c:v>
                </c:pt>
                <c:pt idx="2">
                  <c:v>Пожилые люди</c:v>
                </c:pt>
                <c:pt idx="3">
                  <c:v>Люди с детьми в возрасте до 4 лет</c:v>
                </c:pt>
                <c:pt idx="4">
                  <c:v>Беременные женщины</c:v>
                </c:pt>
                <c:pt idx="5">
                  <c:v>Прочие группы населения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0.4</c:v>
                </c:pt>
                <c:pt idx="1">
                  <c:v>8.9</c:v>
                </c:pt>
                <c:pt idx="2">
                  <c:v>22.2</c:v>
                </c:pt>
                <c:pt idx="3">
                  <c:v>5.6</c:v>
                </c:pt>
                <c:pt idx="4">
                  <c:v>0.70000000000000062</c:v>
                </c:pt>
                <c:pt idx="5">
                  <c:v>62.3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l"/>
      <c:legendEntry>
        <c:idx val="0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0915032679738602E-2"/>
          <c:y val="2.4464697818284552E-2"/>
          <c:w val="0.40884585620754782"/>
          <c:h val="0.95847782806676729"/>
        </c:manualLayout>
      </c:layout>
      <c:overlay val="0"/>
    </c:legend>
    <c:plotVisOnly val="1"/>
    <c:dispBlanksAs val="zero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435257193645156E-2"/>
          <c:y val="0.10171045809724844"/>
          <c:w val="0.55966419091230557"/>
          <c:h val="0.761305418218073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-9.6834268241971135E-3"/>
                  <c:y val="-9.094777999577108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670814541377083E-2"/>
                  <c:y val="-0.4801839593059721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Дети</c:v>
                </c:pt>
                <c:pt idx="1">
                  <c:v>МГН трудостопобного возраста</c:v>
                </c:pt>
                <c:pt idx="2">
                  <c:v>Пожилые люди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29.9</c:v>
                </c:pt>
                <c:pt idx="2">
                  <c:v>69.099999999999994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9668171795408209"/>
          <c:y val="5.3697067394134781E-2"/>
          <c:w val="0.3992513399618331"/>
          <c:h val="0.899761092855519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72446712270065"/>
          <c:y val="6.4451895909957424E-2"/>
          <c:w val="0.85856035837287925"/>
          <c:h val="0.531000577621858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Среднее число поездок на 1 чел в месяц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2962962962961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Автобус, троллейбус</c:v>
                </c:pt>
                <c:pt idx="1">
                  <c:v>Такси</c:v>
                </c:pt>
                <c:pt idx="2">
                  <c:v>Социальное такси</c:v>
                </c:pt>
                <c:pt idx="3">
                  <c:v>Легковой автомобиль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</c:v>
                </c:pt>
                <c:pt idx="1">
                  <c:v>7</c:v>
                </c:pt>
                <c:pt idx="2">
                  <c:v>9</c:v>
                </c:pt>
                <c:pt idx="3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респондентов в подгруппе МГН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62%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74%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Автобус, троллейбус</c:v>
                </c:pt>
                <c:pt idx="1">
                  <c:v>Такси</c:v>
                </c:pt>
                <c:pt idx="2">
                  <c:v>Социальное такси</c:v>
                </c:pt>
                <c:pt idx="3">
                  <c:v>Легковой автомобиль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62</c:v>
                </c:pt>
                <c:pt idx="1">
                  <c:v>21</c:v>
                </c:pt>
                <c:pt idx="2">
                  <c:v>74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overlap val="-12"/>
        <c:axId val="123077416"/>
        <c:axId val="123075848"/>
      </c:barChart>
      <c:catAx>
        <c:axId val="123077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075848"/>
        <c:crosses val="autoZero"/>
        <c:auto val="1"/>
        <c:lblAlgn val="ctr"/>
        <c:lblOffset val="100"/>
        <c:noMultiLvlLbl val="0"/>
      </c:catAx>
      <c:valAx>
        <c:axId val="1230758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sz="1200">
                    <a:latin typeface="Times New Roman" pitchFamily="18" charset="0"/>
                    <a:cs typeface="Times New Roman" pitchFamily="18" charset="0"/>
                  </a:rPr>
                  <a:t>Поездок</a:t>
                </a:r>
                <a:r>
                  <a:rPr lang="ru-RU" sz="1200" baseline="0">
                    <a:latin typeface="Times New Roman" pitchFamily="18" charset="0"/>
                    <a:cs typeface="Times New Roman" pitchFamily="18" charset="0"/>
                  </a:rPr>
                  <a:t> на 1 чел.</a:t>
                </a:r>
                <a:r>
                  <a:rPr lang="en-US" sz="1200" baseline="0">
                    <a:latin typeface="Times New Roman" pitchFamily="18" charset="0"/>
                    <a:cs typeface="Times New Roman" pitchFamily="18" charset="0"/>
                  </a:rPr>
                  <a:t>/</a:t>
                </a:r>
                <a:r>
                  <a:rPr lang="ru-RU" sz="1200" baseline="0">
                    <a:latin typeface="Times New Roman" pitchFamily="18" charset="0"/>
                    <a:cs typeface="Times New Roman" pitchFamily="18" charset="0"/>
                  </a:rPr>
                  <a:t>мес</a:t>
                </a:r>
                <a:endParaRPr lang="ru-RU" sz="12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2307741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990339749198179E-2"/>
          <c:y val="2.4216347956505492E-2"/>
          <c:w val="0.91454669728783899"/>
          <c:h val="0.820109361329833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3.174603174603174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16,2%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9,1%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9,1%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1139778014462692E-3"/>
                  <c:y val="9.697040353593096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65,6%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Трудовые и служебные</c:v>
                </c:pt>
                <c:pt idx="1">
                  <c:v>Учебные</c:v>
                </c:pt>
                <c:pt idx="2">
                  <c:v>Культурные</c:v>
                </c:pt>
                <c:pt idx="3">
                  <c:v>Бытовые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16.2</c:v>
                </c:pt>
                <c:pt idx="1">
                  <c:v>9.1</c:v>
                </c:pt>
                <c:pt idx="2">
                  <c:v>9.1</c:v>
                </c:pt>
                <c:pt idx="3">
                  <c:v>65.599999999999994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Трудовые и служебные</c:v>
                </c:pt>
                <c:pt idx="1">
                  <c:v>Учебные</c:v>
                </c:pt>
                <c:pt idx="2">
                  <c:v>Культурные</c:v>
                </c:pt>
                <c:pt idx="3">
                  <c:v>Бытовые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Трудовые и служебные</c:v>
                </c:pt>
                <c:pt idx="1">
                  <c:v>Учебные</c:v>
                </c:pt>
                <c:pt idx="2">
                  <c:v>Культурные</c:v>
                </c:pt>
                <c:pt idx="3">
                  <c:v>Бытовые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85150224"/>
        <c:axId val="199566024"/>
      </c:barChart>
      <c:catAx>
        <c:axId val="285150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9566024"/>
        <c:crosses val="autoZero"/>
        <c:auto val="1"/>
        <c:lblAlgn val="ctr"/>
        <c:lblOffset val="100"/>
        <c:noMultiLvlLbl val="0"/>
      </c:catAx>
      <c:valAx>
        <c:axId val="199566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51502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563811072152185E-2"/>
          <c:y val="4.4401195133627225E-2"/>
          <c:w val="0.92167396640905264"/>
          <c:h val="0.829070139817428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Гагарина в сторону Карла Маркса</c:v>
                </c:pt>
              </c:strCache>
            </c:strRef>
          </c:tx>
          <c:marker>
            <c:symbol val="none"/>
          </c:marker>
          <c:cat>
            <c:numRef>
              <c:f>Лист1!$A$2:$A$24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</c:numCache>
            </c:numRef>
          </c:cat>
          <c:val>
            <c:numRef>
              <c:f>Лист1!$B$2:$B$24</c:f>
              <c:numCache>
                <c:formatCode>General</c:formatCode>
                <c:ptCount val="23"/>
                <c:pt idx="0">
                  <c:v>35</c:v>
                </c:pt>
                <c:pt idx="1">
                  <c:v>28</c:v>
                </c:pt>
                <c:pt idx="2">
                  <c:v>16</c:v>
                </c:pt>
                <c:pt idx="3">
                  <c:v>18</c:v>
                </c:pt>
                <c:pt idx="4">
                  <c:v>26</c:v>
                </c:pt>
                <c:pt idx="5">
                  <c:v>54</c:v>
                </c:pt>
                <c:pt idx="6">
                  <c:v>82</c:v>
                </c:pt>
                <c:pt idx="7">
                  <c:v>112</c:v>
                </c:pt>
                <c:pt idx="8">
                  <c:v>235</c:v>
                </c:pt>
                <c:pt idx="9">
                  <c:v>285</c:v>
                </c:pt>
                <c:pt idx="10">
                  <c:v>280</c:v>
                </c:pt>
                <c:pt idx="11">
                  <c:v>250</c:v>
                </c:pt>
                <c:pt idx="12">
                  <c:v>240</c:v>
                </c:pt>
                <c:pt idx="13">
                  <c:v>243</c:v>
                </c:pt>
                <c:pt idx="14">
                  <c:v>235</c:v>
                </c:pt>
                <c:pt idx="15">
                  <c:v>250</c:v>
                </c:pt>
                <c:pt idx="16">
                  <c:v>250</c:v>
                </c:pt>
                <c:pt idx="17">
                  <c:v>240</c:v>
                </c:pt>
                <c:pt idx="18">
                  <c:v>220</c:v>
                </c:pt>
                <c:pt idx="19">
                  <c:v>185</c:v>
                </c:pt>
                <c:pt idx="20">
                  <c:v>150</c:v>
                </c:pt>
                <c:pt idx="21">
                  <c:v>85</c:v>
                </c:pt>
                <c:pt idx="22">
                  <c:v>57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Ленина в сторону спальных районов</c:v>
                </c:pt>
              </c:strCache>
            </c:strRef>
          </c:tx>
          <c:marker>
            <c:symbol val="none"/>
          </c:marker>
          <c:cat>
            <c:numRef>
              <c:f>Лист1!$A$2:$A$24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</c:numCache>
            </c:numRef>
          </c:cat>
          <c:val>
            <c:numRef>
              <c:f>Лист1!$C$2:$C$24</c:f>
              <c:numCache>
                <c:formatCode>General</c:formatCode>
                <c:ptCount val="23"/>
                <c:pt idx="0">
                  <c:v>183</c:v>
                </c:pt>
                <c:pt idx="1">
                  <c:v>146</c:v>
                </c:pt>
                <c:pt idx="2">
                  <c:v>123</c:v>
                </c:pt>
                <c:pt idx="3">
                  <c:v>145</c:v>
                </c:pt>
                <c:pt idx="4">
                  <c:v>165</c:v>
                </c:pt>
                <c:pt idx="5">
                  <c:v>200</c:v>
                </c:pt>
                <c:pt idx="6">
                  <c:v>215</c:v>
                </c:pt>
                <c:pt idx="7">
                  <c:v>300</c:v>
                </c:pt>
                <c:pt idx="8">
                  <c:v>460</c:v>
                </c:pt>
                <c:pt idx="9">
                  <c:v>480</c:v>
                </c:pt>
                <c:pt idx="10">
                  <c:v>450</c:v>
                </c:pt>
                <c:pt idx="11">
                  <c:v>440</c:v>
                </c:pt>
                <c:pt idx="12">
                  <c:v>460</c:v>
                </c:pt>
                <c:pt idx="13">
                  <c:v>480</c:v>
                </c:pt>
                <c:pt idx="14">
                  <c:v>530</c:v>
                </c:pt>
                <c:pt idx="15">
                  <c:v>630</c:v>
                </c:pt>
                <c:pt idx="16">
                  <c:v>780</c:v>
                </c:pt>
                <c:pt idx="17">
                  <c:v>815</c:v>
                </c:pt>
                <c:pt idx="18">
                  <c:v>725</c:v>
                </c:pt>
                <c:pt idx="19">
                  <c:v>513</c:v>
                </c:pt>
                <c:pt idx="20">
                  <c:v>316</c:v>
                </c:pt>
                <c:pt idx="21">
                  <c:v>240</c:v>
                </c:pt>
                <c:pt idx="22">
                  <c:v>200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Гагарина в сторону ЖД вокзала</c:v>
                </c:pt>
              </c:strCache>
            </c:strRef>
          </c:tx>
          <c:marker>
            <c:symbol val="none"/>
          </c:marker>
          <c:cat>
            <c:numRef>
              <c:f>Лист1!$A$2:$A$24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</c:numCache>
            </c:numRef>
          </c:cat>
          <c:val>
            <c:numRef>
              <c:f>Лист1!$D$2:$D$24</c:f>
              <c:numCache>
                <c:formatCode>General</c:formatCode>
                <c:ptCount val="23"/>
                <c:pt idx="0">
                  <c:v>42</c:v>
                </c:pt>
                <c:pt idx="1">
                  <c:v>37</c:v>
                </c:pt>
                <c:pt idx="2">
                  <c:v>21</c:v>
                </c:pt>
                <c:pt idx="3">
                  <c:v>20</c:v>
                </c:pt>
                <c:pt idx="4">
                  <c:v>18</c:v>
                </c:pt>
                <c:pt idx="5">
                  <c:v>25</c:v>
                </c:pt>
                <c:pt idx="6">
                  <c:v>38</c:v>
                </c:pt>
                <c:pt idx="7">
                  <c:v>47</c:v>
                </c:pt>
                <c:pt idx="8">
                  <c:v>170</c:v>
                </c:pt>
                <c:pt idx="9">
                  <c:v>190</c:v>
                </c:pt>
                <c:pt idx="10">
                  <c:v>200</c:v>
                </c:pt>
                <c:pt idx="11">
                  <c:v>236</c:v>
                </c:pt>
                <c:pt idx="12">
                  <c:v>247</c:v>
                </c:pt>
                <c:pt idx="13">
                  <c:v>268</c:v>
                </c:pt>
                <c:pt idx="14">
                  <c:v>300</c:v>
                </c:pt>
                <c:pt idx="15">
                  <c:v>315</c:v>
                </c:pt>
                <c:pt idx="16">
                  <c:v>415</c:v>
                </c:pt>
                <c:pt idx="17">
                  <c:v>420</c:v>
                </c:pt>
                <c:pt idx="18">
                  <c:v>390</c:v>
                </c:pt>
                <c:pt idx="19">
                  <c:v>285</c:v>
                </c:pt>
                <c:pt idx="20">
                  <c:v>200</c:v>
                </c:pt>
                <c:pt idx="21">
                  <c:v>115</c:v>
                </c:pt>
                <c:pt idx="22">
                  <c:v>68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Ленина в сторону центра</c:v>
                </c:pt>
              </c:strCache>
            </c:strRef>
          </c:tx>
          <c:marker>
            <c:symbol val="none"/>
          </c:marker>
          <c:cat>
            <c:numRef>
              <c:f>Лист1!$A$2:$A$24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</c:numCache>
            </c:numRef>
          </c:cat>
          <c:val>
            <c:numRef>
              <c:f>Лист1!$E$2:$E$24</c:f>
              <c:numCache>
                <c:formatCode>General</c:formatCode>
                <c:ptCount val="23"/>
                <c:pt idx="0">
                  <c:v>232</c:v>
                </c:pt>
                <c:pt idx="1">
                  <c:v>202</c:v>
                </c:pt>
                <c:pt idx="2">
                  <c:v>146</c:v>
                </c:pt>
                <c:pt idx="3">
                  <c:v>152</c:v>
                </c:pt>
                <c:pt idx="4">
                  <c:v>210</c:v>
                </c:pt>
                <c:pt idx="5">
                  <c:v>285</c:v>
                </c:pt>
                <c:pt idx="6">
                  <c:v>364</c:v>
                </c:pt>
                <c:pt idx="7">
                  <c:v>530</c:v>
                </c:pt>
                <c:pt idx="8">
                  <c:v>725</c:v>
                </c:pt>
                <c:pt idx="9">
                  <c:v>780</c:v>
                </c:pt>
                <c:pt idx="10">
                  <c:v>760</c:v>
                </c:pt>
                <c:pt idx="11">
                  <c:v>690</c:v>
                </c:pt>
                <c:pt idx="12">
                  <c:v>630</c:v>
                </c:pt>
                <c:pt idx="13">
                  <c:v>650</c:v>
                </c:pt>
                <c:pt idx="14">
                  <c:v>670</c:v>
                </c:pt>
                <c:pt idx="15">
                  <c:v>550</c:v>
                </c:pt>
                <c:pt idx="16">
                  <c:v>480</c:v>
                </c:pt>
                <c:pt idx="17">
                  <c:v>480</c:v>
                </c:pt>
                <c:pt idx="18">
                  <c:v>420</c:v>
                </c:pt>
                <c:pt idx="19">
                  <c:v>360</c:v>
                </c:pt>
                <c:pt idx="20">
                  <c:v>280</c:v>
                </c:pt>
                <c:pt idx="21">
                  <c:v>250</c:v>
                </c:pt>
                <c:pt idx="22">
                  <c:v>240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458096"/>
        <c:axId val="84458488"/>
      </c:lineChart>
      <c:catAx>
        <c:axId val="84458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4458488"/>
        <c:crosses val="autoZero"/>
        <c:auto val="1"/>
        <c:lblAlgn val="ctr"/>
        <c:lblOffset val="100"/>
        <c:noMultiLvlLbl val="0"/>
      </c:catAx>
      <c:valAx>
        <c:axId val="84458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458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4102564102564226E-2"/>
          <c:y val="4.2920544022906341E-2"/>
          <c:w val="0.25654835453260649"/>
          <c:h val="0.4434518412471170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056142884708722E-2"/>
          <c:y val="4.0226520597968725E-2"/>
          <c:w val="0.94753580011577687"/>
          <c:h val="0.79921422872206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мероприятий</c:v>
                </c:pt>
              </c:strCache>
            </c:strRef>
          </c:tx>
          <c:invertIfNegative val="0"/>
          <c:cat>
            <c:numRef>
              <c:f>Лист1!$A$2:$A$30</c:f>
              <c:numCache>
                <c:formatCode>h:mm</c:formatCode>
                <c:ptCount val="24"/>
                <c:pt idx="0">
                  <c:v>0.25</c:v>
                </c:pt>
                <c:pt idx="1">
                  <c:v>0.27083333333333326</c:v>
                </c:pt>
                <c:pt idx="2">
                  <c:v>0.29166666666666713</c:v>
                </c:pt>
                <c:pt idx="3">
                  <c:v>0.31250000000000039</c:v>
                </c:pt>
                <c:pt idx="4">
                  <c:v>0.33333333333333331</c:v>
                </c:pt>
                <c:pt idx="5">
                  <c:v>0.35416666666666713</c:v>
                </c:pt>
                <c:pt idx="6">
                  <c:v>0.37500000000000039</c:v>
                </c:pt>
                <c:pt idx="7" formatCode="General">
                  <c:v>10</c:v>
                </c:pt>
                <c:pt idx="8" formatCode="General">
                  <c:v>11</c:v>
                </c:pt>
                <c:pt idx="9" formatCode="General">
                  <c:v>12</c:v>
                </c:pt>
                <c:pt idx="10" formatCode="General">
                  <c:v>13</c:v>
                </c:pt>
                <c:pt idx="11" formatCode="General">
                  <c:v>14</c:v>
                </c:pt>
                <c:pt idx="12" formatCode="General">
                  <c:v>15</c:v>
                </c:pt>
                <c:pt idx="13" formatCode="General">
                  <c:v>16</c:v>
                </c:pt>
                <c:pt idx="14" formatCode="General">
                  <c:v>17</c:v>
                </c:pt>
                <c:pt idx="15">
                  <c:v>0.72916666666666652</c:v>
                </c:pt>
                <c:pt idx="16">
                  <c:v>0.75000000000000089</c:v>
                </c:pt>
                <c:pt idx="17">
                  <c:v>0.77083333333333448</c:v>
                </c:pt>
                <c:pt idx="18">
                  <c:v>0.79166666666666652</c:v>
                </c:pt>
                <c:pt idx="19">
                  <c:v>0.8125</c:v>
                </c:pt>
                <c:pt idx="20">
                  <c:v>0.8333333333333337</c:v>
                </c:pt>
                <c:pt idx="21">
                  <c:v>0.87500000000000089</c:v>
                </c:pt>
                <c:pt idx="22">
                  <c:v>0.91666666666666652</c:v>
                </c:pt>
                <c:pt idx="23">
                  <c:v>0.9583333333333337</c:v>
                </c:pt>
              </c:numCache>
            </c:numRef>
          </c:cat>
          <c:val>
            <c:numRef>
              <c:f>Лист1!$B$2:$B$30</c:f>
              <c:numCache>
                <c:formatCode>General</c:formatCode>
                <c:ptCount val="24"/>
                <c:pt idx="0">
                  <c:v>0</c:v>
                </c:pt>
                <c:pt idx="1">
                  <c:v>50</c:v>
                </c:pt>
                <c:pt idx="2">
                  <c:v>90</c:v>
                </c:pt>
                <c:pt idx="3">
                  <c:v>200</c:v>
                </c:pt>
                <c:pt idx="4">
                  <c:v>260</c:v>
                </c:pt>
                <c:pt idx="5">
                  <c:v>280</c:v>
                </c:pt>
                <c:pt idx="6">
                  <c:v>320</c:v>
                </c:pt>
                <c:pt idx="7">
                  <c:v>325</c:v>
                </c:pt>
                <c:pt idx="8">
                  <c:v>350</c:v>
                </c:pt>
                <c:pt idx="9">
                  <c:v>360</c:v>
                </c:pt>
                <c:pt idx="10">
                  <c:v>370</c:v>
                </c:pt>
                <c:pt idx="11">
                  <c:v>390</c:v>
                </c:pt>
                <c:pt idx="12">
                  <c:v>420</c:v>
                </c:pt>
                <c:pt idx="13">
                  <c:v>440</c:v>
                </c:pt>
                <c:pt idx="14">
                  <c:v>460</c:v>
                </c:pt>
                <c:pt idx="15">
                  <c:v>520</c:v>
                </c:pt>
                <c:pt idx="16">
                  <c:v>560</c:v>
                </c:pt>
                <c:pt idx="17">
                  <c:v>600</c:v>
                </c:pt>
                <c:pt idx="18">
                  <c:v>640</c:v>
                </c:pt>
                <c:pt idx="19">
                  <c:v>680</c:v>
                </c:pt>
                <c:pt idx="20">
                  <c:v>600</c:v>
                </c:pt>
                <c:pt idx="21">
                  <c:v>500</c:v>
                </c:pt>
                <c:pt idx="22">
                  <c:v>200</c:v>
                </c:pt>
                <c:pt idx="2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мероприятий</c:v>
                </c:pt>
              </c:strCache>
            </c:strRef>
          </c:tx>
          <c:invertIfNegative val="0"/>
          <c:cat>
            <c:numRef>
              <c:f>Лист1!$A$2:$A$30</c:f>
              <c:numCache>
                <c:formatCode>h:mm</c:formatCode>
                <c:ptCount val="24"/>
                <c:pt idx="0">
                  <c:v>0.25</c:v>
                </c:pt>
                <c:pt idx="1">
                  <c:v>0.27083333333333326</c:v>
                </c:pt>
                <c:pt idx="2">
                  <c:v>0.29166666666666713</c:v>
                </c:pt>
                <c:pt idx="3">
                  <c:v>0.31250000000000039</c:v>
                </c:pt>
                <c:pt idx="4">
                  <c:v>0.33333333333333331</c:v>
                </c:pt>
                <c:pt idx="5">
                  <c:v>0.35416666666666713</c:v>
                </c:pt>
                <c:pt idx="6">
                  <c:v>0.37500000000000039</c:v>
                </c:pt>
                <c:pt idx="7" formatCode="General">
                  <c:v>10</c:v>
                </c:pt>
                <c:pt idx="8" formatCode="General">
                  <c:v>11</c:v>
                </c:pt>
                <c:pt idx="9" formatCode="General">
                  <c:v>12</c:v>
                </c:pt>
                <c:pt idx="10" formatCode="General">
                  <c:v>13</c:v>
                </c:pt>
                <c:pt idx="11" formatCode="General">
                  <c:v>14</c:v>
                </c:pt>
                <c:pt idx="12" formatCode="General">
                  <c:v>15</c:v>
                </c:pt>
                <c:pt idx="13" formatCode="General">
                  <c:v>16</c:v>
                </c:pt>
                <c:pt idx="14" formatCode="General">
                  <c:v>17</c:v>
                </c:pt>
                <c:pt idx="15">
                  <c:v>0.72916666666666652</c:v>
                </c:pt>
                <c:pt idx="16">
                  <c:v>0.75000000000000089</c:v>
                </c:pt>
                <c:pt idx="17">
                  <c:v>0.77083333333333448</c:v>
                </c:pt>
                <c:pt idx="18">
                  <c:v>0.79166666666666652</c:v>
                </c:pt>
                <c:pt idx="19">
                  <c:v>0.8125</c:v>
                </c:pt>
                <c:pt idx="20">
                  <c:v>0.8333333333333337</c:v>
                </c:pt>
                <c:pt idx="21">
                  <c:v>0.87500000000000089</c:v>
                </c:pt>
                <c:pt idx="22">
                  <c:v>0.91666666666666652</c:v>
                </c:pt>
                <c:pt idx="23">
                  <c:v>0.9583333333333337</c:v>
                </c:pt>
              </c:numCache>
            </c:numRef>
          </c:cat>
          <c:val>
            <c:numRef>
              <c:f>Лист1!$C$2:$C$30</c:f>
              <c:numCache>
                <c:formatCode>General</c:formatCode>
                <c:ptCount val="24"/>
                <c:pt idx="0">
                  <c:v>0</c:v>
                </c:pt>
                <c:pt idx="1">
                  <c:v>25</c:v>
                </c:pt>
                <c:pt idx="2">
                  <c:v>45</c:v>
                </c:pt>
                <c:pt idx="3">
                  <c:v>100</c:v>
                </c:pt>
                <c:pt idx="4">
                  <c:v>130</c:v>
                </c:pt>
                <c:pt idx="5">
                  <c:v>140</c:v>
                </c:pt>
                <c:pt idx="6">
                  <c:v>170</c:v>
                </c:pt>
                <c:pt idx="7">
                  <c:v>175</c:v>
                </c:pt>
                <c:pt idx="8">
                  <c:v>180</c:v>
                </c:pt>
                <c:pt idx="9">
                  <c:v>185</c:v>
                </c:pt>
                <c:pt idx="10">
                  <c:v>190</c:v>
                </c:pt>
                <c:pt idx="11">
                  <c:v>200</c:v>
                </c:pt>
                <c:pt idx="12">
                  <c:v>210</c:v>
                </c:pt>
                <c:pt idx="13">
                  <c:v>220</c:v>
                </c:pt>
                <c:pt idx="14">
                  <c:v>230</c:v>
                </c:pt>
                <c:pt idx="15">
                  <c:v>260</c:v>
                </c:pt>
                <c:pt idx="16">
                  <c:v>280</c:v>
                </c:pt>
                <c:pt idx="17">
                  <c:v>300</c:v>
                </c:pt>
                <c:pt idx="18">
                  <c:v>320</c:v>
                </c:pt>
                <c:pt idx="19">
                  <c:v>340</c:v>
                </c:pt>
                <c:pt idx="20">
                  <c:v>300</c:v>
                </c:pt>
                <c:pt idx="21">
                  <c:v>250</c:v>
                </c:pt>
                <c:pt idx="22">
                  <c:v>100</c:v>
                </c:pt>
                <c:pt idx="23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695792"/>
        <c:axId val="278696184"/>
      </c:barChart>
      <c:catAx>
        <c:axId val="278695792"/>
        <c:scaling>
          <c:orientation val="minMax"/>
        </c:scaling>
        <c:delete val="0"/>
        <c:axPos val="b"/>
        <c:numFmt formatCode="h:mm" sourceLinked="1"/>
        <c:majorTickMark val="out"/>
        <c:minorTickMark val="none"/>
        <c:tickLblPos val="nextTo"/>
        <c:crossAx val="278696184"/>
        <c:crosses val="autoZero"/>
        <c:auto val="1"/>
        <c:lblAlgn val="ctr"/>
        <c:lblOffset val="100"/>
        <c:noMultiLvlLbl val="0"/>
      </c:catAx>
      <c:valAx>
        <c:axId val="278696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869579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6.1272075964027603E-2"/>
          <c:y val="0.11486350001514985"/>
          <c:w val="0.27155669350578981"/>
          <c:h val="0.22502708032440841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421943858089839E-2"/>
          <c:y val="4.4057617797775346E-2"/>
          <c:w val="0.93418821519831141"/>
          <c:h val="0.8520506268534268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мероприятий</c:v>
                </c:pt>
              </c:strCache>
            </c:strRef>
          </c:tx>
          <c:cat>
            <c:numRef>
              <c:f>Лист1!$A$2:$A$23</c:f>
              <c:numCache>
                <c:formatCode>h:mm</c:formatCode>
                <c:ptCount val="17"/>
                <c:pt idx="0">
                  <c:v>0.25</c:v>
                </c:pt>
                <c:pt idx="1">
                  <c:v>0.29166666666666752</c:v>
                </c:pt>
                <c:pt idx="2">
                  <c:v>0.33333333333333398</c:v>
                </c:pt>
                <c:pt idx="3">
                  <c:v>0.37500000000000039</c:v>
                </c:pt>
                <c:pt idx="4">
                  <c:v>0.41666666666666752</c:v>
                </c:pt>
                <c:pt idx="5">
                  <c:v>0.45833333333333393</c:v>
                </c:pt>
                <c:pt idx="6">
                  <c:v>0.5</c:v>
                </c:pt>
                <c:pt idx="7">
                  <c:v>0.54166666666666696</c:v>
                </c:pt>
                <c:pt idx="8">
                  <c:v>0.58333333333333359</c:v>
                </c:pt>
                <c:pt idx="9">
                  <c:v>0.62500000000000089</c:v>
                </c:pt>
                <c:pt idx="10">
                  <c:v>0.66666666666666763</c:v>
                </c:pt>
                <c:pt idx="11">
                  <c:v>0.70833333333333404</c:v>
                </c:pt>
                <c:pt idx="12">
                  <c:v>0.75000000000000089</c:v>
                </c:pt>
                <c:pt idx="13">
                  <c:v>0.79166666666666696</c:v>
                </c:pt>
                <c:pt idx="14">
                  <c:v>0.83333333333333404</c:v>
                </c:pt>
                <c:pt idx="15">
                  <c:v>0.87500000000000089</c:v>
                </c:pt>
                <c:pt idx="16">
                  <c:v>0.91666666666666696</c:v>
                </c:pt>
              </c:numCache>
            </c:numRef>
          </c:cat>
          <c:val>
            <c:numRef>
              <c:f>Лист1!$B$2:$B$23</c:f>
              <c:numCache>
                <c:formatCode>General</c:formatCode>
                <c:ptCount val="17"/>
                <c:pt idx="0">
                  <c:v>0</c:v>
                </c:pt>
                <c:pt idx="1">
                  <c:v>600</c:v>
                </c:pt>
                <c:pt idx="2">
                  <c:v>1400</c:v>
                </c:pt>
                <c:pt idx="3">
                  <c:v>1600</c:v>
                </c:pt>
                <c:pt idx="4">
                  <c:v>1800</c:v>
                </c:pt>
                <c:pt idx="5">
                  <c:v>2000</c:v>
                </c:pt>
                <c:pt idx="6">
                  <c:v>2200</c:v>
                </c:pt>
                <c:pt idx="7">
                  <c:v>2300</c:v>
                </c:pt>
                <c:pt idx="8">
                  <c:v>2400</c:v>
                </c:pt>
                <c:pt idx="9">
                  <c:v>2500</c:v>
                </c:pt>
                <c:pt idx="10">
                  <c:v>2600</c:v>
                </c:pt>
                <c:pt idx="11">
                  <c:v>2800</c:v>
                </c:pt>
                <c:pt idx="12">
                  <c:v>3200</c:v>
                </c:pt>
                <c:pt idx="13">
                  <c:v>3400</c:v>
                </c:pt>
                <c:pt idx="14">
                  <c:v>3300</c:v>
                </c:pt>
                <c:pt idx="15">
                  <c:v>2400</c:v>
                </c:pt>
                <c:pt idx="16">
                  <c:v>1400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мероприятий</c:v>
                </c:pt>
              </c:strCache>
            </c:strRef>
          </c:tx>
          <c:cat>
            <c:numRef>
              <c:f>Лист1!$A$2:$A$23</c:f>
              <c:numCache>
                <c:formatCode>h:mm</c:formatCode>
                <c:ptCount val="17"/>
                <c:pt idx="0">
                  <c:v>0.25</c:v>
                </c:pt>
                <c:pt idx="1">
                  <c:v>0.29166666666666752</c:v>
                </c:pt>
                <c:pt idx="2">
                  <c:v>0.33333333333333398</c:v>
                </c:pt>
                <c:pt idx="3">
                  <c:v>0.37500000000000039</c:v>
                </c:pt>
                <c:pt idx="4">
                  <c:v>0.41666666666666752</c:v>
                </c:pt>
                <c:pt idx="5">
                  <c:v>0.45833333333333393</c:v>
                </c:pt>
                <c:pt idx="6">
                  <c:v>0.5</c:v>
                </c:pt>
                <c:pt idx="7">
                  <c:v>0.54166666666666696</c:v>
                </c:pt>
                <c:pt idx="8">
                  <c:v>0.58333333333333359</c:v>
                </c:pt>
                <c:pt idx="9">
                  <c:v>0.62500000000000089</c:v>
                </c:pt>
                <c:pt idx="10">
                  <c:v>0.66666666666666763</c:v>
                </c:pt>
                <c:pt idx="11">
                  <c:v>0.70833333333333404</c:v>
                </c:pt>
                <c:pt idx="12">
                  <c:v>0.75000000000000089</c:v>
                </c:pt>
                <c:pt idx="13">
                  <c:v>0.79166666666666696</c:v>
                </c:pt>
                <c:pt idx="14">
                  <c:v>0.83333333333333404</c:v>
                </c:pt>
                <c:pt idx="15">
                  <c:v>0.87500000000000089</c:v>
                </c:pt>
                <c:pt idx="16">
                  <c:v>0.91666666666666696</c:v>
                </c:pt>
              </c:numCache>
            </c:numRef>
          </c:cat>
          <c:val>
            <c:numRef>
              <c:f>Лист1!$C$2:$C$23</c:f>
              <c:numCache>
                <c:formatCode>General</c:formatCode>
                <c:ptCount val="17"/>
                <c:pt idx="0">
                  <c:v>0</c:v>
                </c:pt>
                <c:pt idx="1">
                  <c:v>300</c:v>
                </c:pt>
                <c:pt idx="2">
                  <c:v>700</c:v>
                </c:pt>
                <c:pt idx="3">
                  <c:v>800</c:v>
                </c:pt>
                <c:pt idx="4">
                  <c:v>900</c:v>
                </c:pt>
                <c:pt idx="5">
                  <c:v>1000</c:v>
                </c:pt>
                <c:pt idx="6">
                  <c:v>1100</c:v>
                </c:pt>
                <c:pt idx="7">
                  <c:v>1150</c:v>
                </c:pt>
                <c:pt idx="8">
                  <c:v>1200</c:v>
                </c:pt>
                <c:pt idx="9">
                  <c:v>1250</c:v>
                </c:pt>
                <c:pt idx="10">
                  <c:v>1300</c:v>
                </c:pt>
                <c:pt idx="11">
                  <c:v>1400</c:v>
                </c:pt>
                <c:pt idx="12">
                  <c:v>1600</c:v>
                </c:pt>
                <c:pt idx="13">
                  <c:v>1700</c:v>
                </c:pt>
                <c:pt idx="14">
                  <c:v>1650</c:v>
                </c:pt>
                <c:pt idx="15">
                  <c:v>1200</c:v>
                </c:pt>
                <c:pt idx="16">
                  <c:v>700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8695008"/>
        <c:axId val="278696576"/>
      </c:lineChart>
      <c:catAx>
        <c:axId val="278695008"/>
        <c:scaling>
          <c:orientation val="minMax"/>
        </c:scaling>
        <c:delete val="0"/>
        <c:axPos val="b"/>
        <c:numFmt formatCode="h:mm" sourceLinked="1"/>
        <c:majorTickMark val="out"/>
        <c:minorTickMark val="none"/>
        <c:tickLblPos val="nextTo"/>
        <c:crossAx val="278696576"/>
        <c:crosses val="autoZero"/>
        <c:auto val="1"/>
        <c:lblAlgn val="ctr"/>
        <c:lblOffset val="100"/>
        <c:noMultiLvlLbl val="0"/>
      </c:catAx>
      <c:valAx>
        <c:axId val="278696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8695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0360330333666652E-2"/>
          <c:y val="0.1276731360333182"/>
          <c:w val="0.28379462467133271"/>
          <c:h val="0.20489532502086666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934784193642474E-2"/>
          <c:y val="5.1994125734283213E-2"/>
          <c:w val="0.89894593904928644"/>
          <c:h val="0.848594550681164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шума, Дб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08.00-12.00</c:v>
                </c:pt>
                <c:pt idx="1">
                  <c:v>12.00-16.00</c:v>
                </c:pt>
                <c:pt idx="2">
                  <c:v>16.00-20.00</c:v>
                </c:pt>
                <c:pt idx="3">
                  <c:v>20.00-24.00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61.33</c:v>
                </c:pt>
                <c:pt idx="1">
                  <c:v>59.53</c:v>
                </c:pt>
                <c:pt idx="2">
                  <c:v>61.63</c:v>
                </c:pt>
                <c:pt idx="3">
                  <c:v>57.730000000000011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078536"/>
        <c:axId val="200078144"/>
      </c:barChart>
      <c:catAx>
        <c:axId val="200078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0078144"/>
        <c:crosses val="autoZero"/>
        <c:auto val="1"/>
        <c:lblAlgn val="ctr"/>
        <c:lblOffset val="100"/>
        <c:noMultiLvlLbl val="0"/>
      </c:catAx>
      <c:valAx>
        <c:axId val="200078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0078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0.01951</cdr:x>
      <cdr:y>0.48052</cdr:y>
    </cdr:from>
    <cdr:to>
      <cdr:x>0.03902</cdr:x>
      <cdr:y>0.51948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300" y="1762124"/>
          <a:ext cx="114300" cy="142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0.37862</cdr:x>
      <cdr:y>0.04651</cdr:y>
    </cdr:from>
    <cdr:to>
      <cdr:x>0.48314</cdr:x>
      <cdr:y>0.34183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12368" y="1440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C19E3CB-5DFE-4B6A-BE6C-770C49D1EF52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4A1CB3D-05FB-4B95-AB08-E43C5467B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E3CB-5DFE-4B6A-BE6C-770C49D1EF52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CB3D-05FB-4B95-AB08-E43C5467B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E3CB-5DFE-4B6A-BE6C-770C49D1EF52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CB3D-05FB-4B95-AB08-E43C5467B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E3CB-5DFE-4B6A-BE6C-770C49D1EF52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CB3D-05FB-4B95-AB08-E43C5467B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E3CB-5DFE-4B6A-BE6C-770C49D1EF52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CB3D-05FB-4B95-AB08-E43C5467B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E3CB-5DFE-4B6A-BE6C-770C49D1EF52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CB3D-05FB-4B95-AB08-E43C5467B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19E3CB-5DFE-4B6A-BE6C-770C49D1EF52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4A1CB3D-05FB-4B95-AB08-E43C5467B1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C19E3CB-5DFE-4B6A-BE6C-770C49D1EF52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4A1CB3D-05FB-4B95-AB08-E43C5467B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E3CB-5DFE-4B6A-BE6C-770C49D1EF52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CB3D-05FB-4B95-AB08-E43C5467B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E3CB-5DFE-4B6A-BE6C-770C49D1EF52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CB3D-05FB-4B95-AB08-E43C5467B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E3CB-5DFE-4B6A-BE6C-770C49D1EF52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CB3D-05FB-4B95-AB08-E43C5467B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C19E3CB-5DFE-4B6A-BE6C-770C49D1EF52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4A1CB3D-05FB-4B95-AB08-E43C5467B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Excel_97-20032.xls"/><Relationship Id="rId5" Type="http://schemas.openxmlformats.org/officeDocument/2006/relationships/image" Target="../media/image15.png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820472" cy="2171105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Обеспечение безопасности передвижения  маломобильных групп населения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293096"/>
            <a:ext cx="8964488" cy="2400672"/>
          </a:xfrm>
        </p:spPr>
        <p:txBody>
          <a:bodyPr/>
          <a:lstStyle/>
          <a:p>
            <a:pPr algn="ctr"/>
            <a:r>
              <a:rPr lang="ru-RU" dirty="0" smtClean="0"/>
              <a:t>Выполнил: </a:t>
            </a:r>
            <a:r>
              <a:rPr lang="ru-RU" dirty="0" smtClean="0"/>
              <a:t>студент группы ОБД- 51 </a:t>
            </a:r>
            <a:r>
              <a:rPr lang="ru-RU" dirty="0" smtClean="0"/>
              <a:t>СГТУ </a:t>
            </a:r>
            <a:r>
              <a:rPr lang="ru-RU" dirty="0" err="1" smtClean="0"/>
              <a:t>им.Гагарина</a:t>
            </a:r>
            <a:r>
              <a:rPr lang="ru-RU" dirty="0" smtClean="0"/>
              <a:t> </a:t>
            </a:r>
            <a:r>
              <a:rPr lang="ru-RU" dirty="0" smtClean="0"/>
              <a:t> Ю.А.  </a:t>
            </a:r>
            <a:r>
              <a:rPr lang="ru-RU" dirty="0" err="1" smtClean="0"/>
              <a:t>Булдыгин</a:t>
            </a:r>
            <a:r>
              <a:rPr lang="ru-RU" dirty="0" smtClean="0"/>
              <a:t> Иван Д</a:t>
            </a:r>
            <a:r>
              <a:rPr lang="ru-RU" dirty="0" smtClean="0"/>
              <a:t>митриевич</a:t>
            </a:r>
            <a:endParaRPr lang="ru-RU" dirty="0" smtClean="0"/>
          </a:p>
          <a:p>
            <a:r>
              <a:rPr lang="ru-RU" dirty="0" smtClean="0"/>
              <a:t>Руководитель</a:t>
            </a:r>
            <a:r>
              <a:rPr lang="en-US" dirty="0" smtClean="0"/>
              <a:t>: </a:t>
            </a:r>
            <a:r>
              <a:rPr lang="ru-RU" dirty="0" smtClean="0"/>
              <a:t>ассистент </a:t>
            </a:r>
            <a:r>
              <a:rPr lang="ru-RU" dirty="0"/>
              <a:t>к</a:t>
            </a:r>
            <a:r>
              <a:rPr lang="ru-RU" dirty="0" smtClean="0"/>
              <a:t>афедры «Организация перевозок и управление на транспорте» </a:t>
            </a:r>
          </a:p>
          <a:p>
            <a:pPr algn="ctr"/>
            <a:r>
              <a:rPr lang="ru-RU" dirty="0" smtClean="0"/>
              <a:t>Муравьева Нелли Александровна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дипломное проектирование\чертежы\Характеристика существующей подвижности МГН\Вид перекрестка с яндекса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572" y="1052736"/>
            <a:ext cx="820891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/>
          <p:cNvGraphicFramePr/>
          <p:nvPr/>
        </p:nvGraphicFramePr>
        <p:xfrm>
          <a:off x="251520" y="3573016"/>
          <a:ext cx="453650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932040" y="3645024"/>
          <a:ext cx="3995936" cy="292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19572" y="476672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Объект </a:t>
            </a:r>
            <a:r>
              <a:rPr lang="ru-RU" sz="2400" dirty="0"/>
              <a:t>анализа условий и организации движения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дипломное проектирование\чертежы\план перекрестка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052736"/>
            <a:ext cx="6012705" cy="403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99592" y="5157192"/>
          <a:ext cx="7128790" cy="1502410"/>
        </p:xfrm>
        <a:graphic>
          <a:graphicData uri="http://schemas.openxmlformats.org/drawingml/2006/table">
            <a:tbl>
              <a:tblPr/>
              <a:tblGrid>
                <a:gridCol w="2040767"/>
                <a:gridCol w="1170981"/>
                <a:gridCol w="1170981"/>
                <a:gridCol w="1065075"/>
                <a:gridCol w="1053057"/>
                <a:gridCol w="627929"/>
              </a:tblGrid>
              <a:tr h="21463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Тип автомобиля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Направления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Сумма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46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Легковые а/м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2773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6736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3381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6832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19772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Грузовые а/м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284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622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Средней груз-ти а/м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437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1047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484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1143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3111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Автобусы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84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952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963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2080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Сумма направлений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3336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8995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3982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9223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25536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50628"/>
            <a:ext cx="7992888" cy="635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38848662"/>
              </p:ext>
            </p:extLst>
          </p:nvPr>
        </p:nvGraphicFramePr>
        <p:xfrm>
          <a:off x="323528" y="1196752"/>
          <a:ext cx="856895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3356992"/>
          <a:ext cx="8424934" cy="1584177"/>
        </p:xfrm>
        <a:graphic>
          <a:graphicData uri="http://schemas.openxmlformats.org/drawingml/2006/table">
            <a:tbl>
              <a:tblPr/>
              <a:tblGrid>
                <a:gridCol w="2667114"/>
                <a:gridCol w="1103345"/>
                <a:gridCol w="558371"/>
                <a:gridCol w="1078231"/>
                <a:gridCol w="609436"/>
                <a:gridCol w="530743"/>
                <a:gridCol w="638734"/>
                <a:gridCol w="638734"/>
                <a:gridCol w="600226"/>
              </a:tblGrid>
              <a:tr h="33939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Номера светофоров</a:t>
                      </a:r>
                    </a:p>
                  </a:txBody>
                  <a:tcPr marL="66907" marR="66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График включения сигналов</a:t>
                      </a:r>
                    </a:p>
                  </a:txBody>
                  <a:tcPr marL="66907" marR="66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Длительность, с</a:t>
                      </a: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8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кж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5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200">
                        <a:highlight>
                          <a:srgbClr val="0000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200">
                        <a:highlight>
                          <a:srgbClr val="0000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9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93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1B1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9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8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Длительность тактов, с</a:t>
                      </a: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Тц=58 сек</a:t>
                      </a: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4" y="5157192"/>
          <a:ext cx="8424938" cy="1512167"/>
        </p:xfrm>
        <a:graphic>
          <a:graphicData uri="http://schemas.openxmlformats.org/drawingml/2006/table">
            <a:tbl>
              <a:tblPr/>
              <a:tblGrid>
                <a:gridCol w="2670927"/>
                <a:gridCol w="1105269"/>
                <a:gridCol w="559407"/>
                <a:gridCol w="1079882"/>
                <a:gridCol w="597490"/>
                <a:gridCol w="531478"/>
                <a:gridCol w="639805"/>
                <a:gridCol w="639805"/>
                <a:gridCol w="600875"/>
              </a:tblGrid>
              <a:tr h="292677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Номера светофоров</a:t>
                      </a: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График включения сигналов</a:t>
                      </a: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Длительность, с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6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кж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53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200">
                        <a:highlight>
                          <a:srgbClr val="C0C0C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53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6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Длительность тактов, с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Тц=118 сек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332656"/>
            <a:ext cx="5741658" cy="965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57794190"/>
              </p:ext>
            </p:extLst>
          </p:nvPr>
        </p:nvGraphicFramePr>
        <p:xfrm>
          <a:off x="251520" y="908720"/>
          <a:ext cx="8748464" cy="309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79512" y="3789040"/>
          <a:ext cx="871296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9592" y="548680"/>
            <a:ext cx="770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Изменение подвижности маломобильного населения  по часам суток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121936"/>
              </p:ext>
            </p:extLst>
          </p:nvPr>
        </p:nvGraphicFramePr>
        <p:xfrm>
          <a:off x="251520" y="764704"/>
          <a:ext cx="8568952" cy="1512168"/>
        </p:xfrm>
        <a:graphic>
          <a:graphicData uri="http://schemas.openxmlformats.org/drawingml/2006/table">
            <a:tbl>
              <a:tblPr/>
              <a:tblGrid>
                <a:gridCol w="2138468"/>
                <a:gridCol w="1131347"/>
                <a:gridCol w="1011557"/>
                <a:gridCol w="1011557"/>
                <a:gridCol w="1011557"/>
                <a:gridCol w="1132233"/>
                <a:gridCol w="1132233"/>
              </a:tblGrid>
              <a:tr h="370117">
                <a:tc rowSpan="2">
                  <a:txBody>
                    <a:bodyPr/>
                    <a:lstStyle/>
                    <a:p>
                      <a:pPr indent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Суточная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интенсивность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Время контроля интенсивности, ч.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02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00.00-04.00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04.00-08.00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08.00-12.00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12.00-16.00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16.00-20.00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20.00-24.00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817">
                <a:tc>
                  <a:txBody>
                    <a:bodyPr/>
                    <a:lstStyle/>
                    <a:p>
                      <a:pPr indent="2159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Интенсивность, тс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2348880"/>
          <a:ext cx="8568951" cy="1512168"/>
        </p:xfrm>
        <a:graphic>
          <a:graphicData uri="http://schemas.openxmlformats.org/drawingml/2006/table">
            <a:tbl>
              <a:tblPr/>
              <a:tblGrid>
                <a:gridCol w="2082610"/>
                <a:gridCol w="1464740"/>
                <a:gridCol w="1592637"/>
                <a:gridCol w="1714482"/>
                <a:gridCol w="1714482"/>
              </a:tblGrid>
              <a:tr h="490065">
                <a:tc rowSpan="2">
                  <a:txBody>
                    <a:bodyPr/>
                    <a:lstStyle/>
                    <a:p>
                      <a:pPr indent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Уровень шума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Время контроля уровня шума, ч.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00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08.00-12.00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12.00-16.00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16.00-20.00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20.00-24.00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038">
                <a:tc>
                  <a:txBody>
                    <a:bodyPr/>
                    <a:lstStyle/>
                    <a:p>
                      <a:pPr indent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Уровень шума, дБ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61,33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59,53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61,63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57,73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23528" y="4033664"/>
          <a:ext cx="8496944" cy="249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05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762331"/>
              </p:ext>
            </p:extLst>
          </p:nvPr>
        </p:nvGraphicFramePr>
        <p:xfrm>
          <a:off x="305780" y="1098689"/>
          <a:ext cx="8532440" cy="2780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2" name="Диаграмма" r:id="rId3" imgW="5486400" imgH="2314656" progId="Excel.Sheet.8">
                  <p:embed/>
                </p:oleObj>
              </mc:Choice>
              <mc:Fallback>
                <p:oleObj name="Диаграмма" r:id="rId3" imgW="5486400" imgH="2314656" progId="Excel.Sheet.8">
                  <p:embed/>
                  <p:pic>
                    <p:nvPicPr>
                      <p:cNvPr id="0" name="Picture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80" y="1098689"/>
                        <a:ext cx="8532440" cy="27803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231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3933" y="4278678"/>
            <a:ext cx="31146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09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9775485"/>
              </p:ext>
            </p:extLst>
          </p:nvPr>
        </p:nvGraphicFramePr>
        <p:xfrm>
          <a:off x="395536" y="3861048"/>
          <a:ext cx="5112568" cy="2722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3" name="Диаграмма" r:id="rId6" imgW="4773582" imgH="2359356" progId="Excel.Sheet.8">
                  <p:embed/>
                </p:oleObj>
              </mc:Choice>
              <mc:Fallback>
                <p:oleObj name="Диаграмма" r:id="rId6" imgW="4773582" imgH="2359356" progId="Excel.Shee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861048"/>
                        <a:ext cx="5112568" cy="27222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5796136" y="4797152"/>
            <a:ext cx="3168352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– среднее увеличение оплаты проезда за 1 месяц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З- затраты на проведение мероприятий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424392"/>
            <a:ext cx="808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Расчет экономического эффекта  после внедрения звуковых сигнализаторов и как результат увеличение пассажиропотока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Тактильно-звуковая </a:t>
            </a:r>
            <a:r>
              <a:rPr lang="ru-RU" sz="2400" dirty="0" err="1" smtClean="0"/>
              <a:t>мнемосистема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патентообладатель</a:t>
            </a:r>
            <a:r>
              <a:rPr lang="en-US" sz="2400" i="1" dirty="0" smtClean="0"/>
              <a:t>: </a:t>
            </a:r>
            <a:r>
              <a:rPr lang="ru-RU" sz="2400" i="1" dirty="0" smtClean="0"/>
              <a:t>Общество с ограниченной ответственностью «Вертикаль»</a:t>
            </a:r>
            <a:r>
              <a:rPr lang="en-US" sz="2400" i="1" dirty="0" smtClean="0"/>
              <a:t>RU</a:t>
            </a:r>
            <a:endParaRPr lang="ru-RU" sz="2400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562603"/>
            <a:ext cx="8208912" cy="517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62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747" y="548680"/>
            <a:ext cx="8229600" cy="1096101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В Российской федерации примерно  43,3 млн человек имеют устойчивые ограничения в подвижности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84785"/>
            <a:ext cx="8435280" cy="508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61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91264" cy="581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маломобильных групп населения г.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Балашова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Саратовской области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1"/>
          <p:cNvGraphicFramePr>
            <a:graphicFrameLocks noGrp="1"/>
          </p:cNvGraphicFramePr>
          <p:nvPr>
            <p:ph idx="1"/>
          </p:nvPr>
        </p:nvGraphicFramePr>
        <p:xfrm>
          <a:off x="179512" y="1196752"/>
          <a:ext cx="871296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251520" y="4437112"/>
          <a:ext cx="864096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23312" cy="86409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типы барьеров для МГН в сфере транспорта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052736"/>
            <a:ext cx="2448272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ТИПЫ БАРЬЕРОВ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1052736"/>
            <a:ext cx="2376264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ПРИМЕРЫ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2420888"/>
            <a:ext cx="2736304" cy="720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ТЕХНИЧЕСКИЕ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4005064"/>
            <a:ext cx="2736304" cy="720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ИНФОРМАЦИОННЫЕ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5517232"/>
            <a:ext cx="2808312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ОРГАНИЗАЦИОННО-ТЕХНОЛОГИЧЕСКИЕ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2060848"/>
            <a:ext cx="5688632" cy="1368152"/>
          </a:xfrm>
          <a:prstGeom prst="rect">
            <a:avLst/>
          </a:prstGeom>
          <a:solidFill>
            <a:srgbClr val="3FE1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Резкий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перепад высот при входе на ОП;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Отсутствие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оборудования в общественном транспорте;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Неровное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покрытие посадочной площадки;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Высота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посадочной площадки не соответствует высоте пола транспортного средства;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3645024"/>
            <a:ext cx="5688632" cy="1584176"/>
          </a:xfrm>
          <a:prstGeom prst="rect">
            <a:avLst/>
          </a:prstGeom>
          <a:solidFill>
            <a:srgbClr val="3FE1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Резкий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перепад высот при входе на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ОП;</a:t>
            </a:r>
          </a:p>
          <a:p>
            <a:pPr lvl="0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оборудования в общественном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транспорте;</a:t>
            </a:r>
          </a:p>
          <a:p>
            <a:pPr lvl="0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Неровное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покрытие посадочной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площадки;</a:t>
            </a:r>
          </a:p>
          <a:p>
            <a:pPr lvl="0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Высота посадочной площадки не соответствует высоте пола транспортного средства;</a:t>
            </a:r>
          </a:p>
          <a:p>
            <a:pPr lvl="0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Таблички выполнены мелким шрифтом; </a:t>
            </a:r>
          </a:p>
          <a:p>
            <a:pPr lvl="0">
              <a:buFontTx/>
              <a:buChar char="-"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5445224"/>
            <a:ext cx="5688632" cy="1080120"/>
          </a:xfrm>
          <a:prstGeom prst="rect">
            <a:avLst/>
          </a:prstGeom>
          <a:solidFill>
            <a:srgbClr val="3FE1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Tx/>
              <a:buChar char="-"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Несоблюдение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графика движения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транспорта;</a:t>
            </a:r>
          </a:p>
          <a:p>
            <a:pPr lvl="0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транспортных средств оборудованных специализированными устройствами;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Способы информирования и ориентирования маломобильных групп населения в городской среде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700808"/>
            <a:ext cx="770485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28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1080120"/>
          </a:xfrm>
        </p:spPr>
        <p:txBody>
          <a:bodyPr>
            <a:normAutofit/>
          </a:bodyPr>
          <a:lstStyle/>
          <a:p>
            <a:pPr algn="ctr"/>
            <a:r>
              <a:rPr lang="ru-RU" sz="2500" dirty="0"/>
              <a:t>Способы информирования и ориентирования маломобильных групп населения в городской среде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628800"/>
            <a:ext cx="8352928" cy="494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77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9361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Пример размещения тактильной схемы организации дорожного движения на вызывном устройстве</a:t>
            </a:r>
            <a:endParaRPr lang="ru-RU" sz="24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268760"/>
            <a:ext cx="8136904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30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Примеры визуальных и звуковых указателей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092428"/>
            <a:ext cx="6696744" cy="1728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22" y="2820620"/>
            <a:ext cx="8110626" cy="377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26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424456"/>
                </a:solidFill>
              </a:rPr>
              <a:t>Примеры визуальных и звуковых указателей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196752"/>
            <a:ext cx="8363273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563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246</TotalTime>
  <Words>422</Words>
  <Application>Microsoft Office PowerPoint</Application>
  <PresentationFormat>Экран (4:3)</PresentationFormat>
  <Paragraphs>165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Calibri</vt:lpstr>
      <vt:lpstr>Georgia</vt:lpstr>
      <vt:lpstr>Times New Roman</vt:lpstr>
      <vt:lpstr>Trebuchet MS</vt:lpstr>
      <vt:lpstr>Wingdings 2</vt:lpstr>
      <vt:lpstr>Городская</vt:lpstr>
      <vt:lpstr>Диаграмма</vt:lpstr>
      <vt:lpstr>Обеспечение безопасности передвижения  маломобильных групп населения</vt:lpstr>
      <vt:lpstr>В Российской федерации примерно  43,3 млн человек имеют устойчивые ограничения в подвижности</vt:lpstr>
      <vt:lpstr>Структура маломобильных групп населения г. Балашова Саратовской области</vt:lpstr>
      <vt:lpstr>Основные типы барьеров для МГН в сфере транспорта </vt:lpstr>
      <vt:lpstr>Способы информирования и ориентирования маломобильных групп населения в городской среде</vt:lpstr>
      <vt:lpstr>Способы информирования и ориентирования маломобильных групп населения в городской среде</vt:lpstr>
      <vt:lpstr>Пример размещения тактильной схемы организации дорожного движения на вызывном устройстве</vt:lpstr>
      <vt:lpstr>Примеры визуальных и звуковых указателей</vt:lpstr>
      <vt:lpstr>Примеры визуальных и звуковых указателей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Тактильно-звуковая мнемосистема патентообладатель: Общество с ограниченной ответственностью «Вертикаль»RU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дорожного движения маломобильных групп населения в г. Балашов</dc:title>
  <dc:creator>Марина</dc:creator>
  <cp:lastModifiedBy>user</cp:lastModifiedBy>
  <cp:revision>36</cp:revision>
  <dcterms:created xsi:type="dcterms:W3CDTF">2015-06-19T15:26:24Z</dcterms:created>
  <dcterms:modified xsi:type="dcterms:W3CDTF">2015-10-29T00:05:49Z</dcterms:modified>
</cp:coreProperties>
</file>